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306" r:id="rId3"/>
    <p:sldId id="298" r:id="rId4"/>
    <p:sldId id="307" r:id="rId5"/>
    <p:sldId id="309" r:id="rId6"/>
    <p:sldId id="310" r:id="rId7"/>
    <p:sldId id="316" r:id="rId8"/>
    <p:sldId id="315" r:id="rId9"/>
    <p:sldId id="314" r:id="rId10"/>
    <p:sldId id="313" r:id="rId11"/>
    <p:sldId id="312" r:id="rId12"/>
    <p:sldId id="311" r:id="rId13"/>
    <p:sldId id="318" r:id="rId14"/>
    <p:sldId id="317" r:id="rId15"/>
  </p:sldIdLst>
  <p:sldSz cx="12168188" cy="6840538"/>
  <p:notesSz cx="6858000" cy="9144000"/>
  <p:defaultTextStyle>
    <a:defPPr>
      <a:defRPr lang="ru-RU"/>
    </a:defPPr>
    <a:lvl1pPr marL="0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1pPr>
    <a:lvl2pPr marL="456194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2pPr>
    <a:lvl3pPr marL="912388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3pPr>
    <a:lvl4pPr marL="1368582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4pPr>
    <a:lvl5pPr marL="1824777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5pPr>
    <a:lvl6pPr marL="2280971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6pPr>
    <a:lvl7pPr marL="2737165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7pPr>
    <a:lvl8pPr marL="3193359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8pPr>
    <a:lvl9pPr marL="3649553" algn="l" defTabSz="912388" rtl="0" eaLnBrk="1" latinLnBrk="0" hangingPunct="1">
      <a:defRPr sz="179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748" userDrawn="1">
          <p15:clr>
            <a:srgbClr val="547EBF"/>
          </p15:clr>
        </p15:guide>
        <p15:guide id="3" orient="horz" pos="3742" userDrawn="1">
          <p15:clr>
            <a:srgbClr val="547EBF"/>
          </p15:clr>
        </p15:guide>
        <p15:guide id="4" orient="horz" pos="1021" userDrawn="1">
          <p15:clr>
            <a:srgbClr val="547EBF"/>
          </p15:clr>
        </p15:guide>
        <p15:guide id="5" orient="horz" pos="3629" userDrawn="1">
          <p15:clr>
            <a:srgbClr val="547EBF"/>
          </p15:clr>
        </p15:guide>
        <p15:guide id="6" pos="3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F6"/>
    <a:srgbClr val="006DF2"/>
    <a:srgbClr val="9F70AD"/>
    <a:srgbClr val="164194"/>
    <a:srgbClr val="6D7886"/>
    <a:srgbClr val="9460A4"/>
    <a:srgbClr val="858889"/>
    <a:srgbClr val="51C6EC"/>
    <a:srgbClr val="D9D9D9"/>
    <a:srgbClr val="9524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16" autoAdjust="0"/>
  </p:normalViewPr>
  <p:slideViewPr>
    <p:cSldViewPr snapToGrid="0" snapToObjects="1">
      <p:cViewPr varScale="1">
        <p:scale>
          <a:sx n="85" d="100"/>
          <a:sy n="85" d="100"/>
        </p:scale>
        <p:origin x="600" y="58"/>
      </p:cViewPr>
      <p:guideLst>
        <p:guide orient="horz" pos="748"/>
        <p:guide orient="horz" pos="3742"/>
        <p:guide orient="horz" pos="1021"/>
        <p:guide orient="horz" pos="3629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1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FEEBB-B15E-C549-A0FA-995F86C9DA48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D4C55-FBD9-6F4F-B00C-88E3331C166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83491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CEFFF-8571-E348-94EE-E8154671201E}" type="datetimeFigureOut">
              <a:rPr lang="ru-RU" smtClean="0"/>
              <a:t>23.04.2025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4213" y="1143000"/>
            <a:ext cx="5489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B4521-F593-574E-9920-BC8C890C5C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00330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1pPr>
    <a:lvl2pPr marL="456194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2pPr>
    <a:lvl3pPr marL="912388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3pPr>
    <a:lvl4pPr marL="1368582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4pPr>
    <a:lvl5pPr marL="1824777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5pPr>
    <a:lvl6pPr marL="2280971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6pPr>
    <a:lvl7pPr marL="2737165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7pPr>
    <a:lvl8pPr marL="3193359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8pPr>
    <a:lvl9pPr marL="3649553" algn="l" defTabSz="912388" rtl="0" eaLnBrk="1" latinLnBrk="0" hangingPunct="1">
      <a:defRPr sz="119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4213" y="1143000"/>
            <a:ext cx="5489575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20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4521-F593-574E-9920-BC8C890C5CA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67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46781" y="1540770"/>
            <a:ext cx="9126141" cy="22769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="0">
                <a:latin typeface="Fedra Sans Pro Bold" panose="020B05040400000200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46781" y="3745574"/>
            <a:ext cx="9126141" cy="1218312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latin typeface="Fedra Sans Pro Light" panose="020B0304040000020004" pitchFamily="34" charset="0"/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0" hasCustomPrompt="1"/>
          </p:nvPr>
        </p:nvSpPr>
        <p:spPr>
          <a:xfrm>
            <a:off x="1046781" y="5220191"/>
            <a:ext cx="9126141" cy="490143"/>
          </a:xfrm>
        </p:spPr>
        <p:txBody>
          <a:bodyPr anchor="b">
            <a:normAutofit/>
          </a:bodyPr>
          <a:lstStyle>
            <a:lvl1pPr marL="0" indent="0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None/>
              <a:defRPr lang="ru-RU" sz="1400" b="0" i="0" kern="1200" dirty="0">
                <a:solidFill>
                  <a:schemeClr val="tx1"/>
                </a:solidFill>
                <a:latin typeface="Fedra Sans Pro Bold" panose="020B0504040000020004" pitchFamily="34" charset="0"/>
                <a:ea typeface="Fedra Sans Pro Bold" panose="020B0504040000020004" pitchFamily="34" charset="0"/>
                <a:cs typeface="Fedra Sans Pro Bold" panose="020B0504040000020004" pitchFamily="34" charset="0"/>
              </a:defRPr>
            </a:lvl1pPr>
          </a:lstStyle>
          <a:p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Докладчик</a:t>
            </a:r>
            <a:b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</a:br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Должность</a:t>
            </a:r>
            <a:r>
              <a:rPr lang="ru-RU" sz="1400" baseline="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 докладчика</a:t>
            </a:r>
            <a:endParaRPr lang="ru-RU" sz="1400" dirty="0">
              <a:effectLst/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148" y="456036"/>
            <a:ext cx="3924557" cy="1596126"/>
          </a:xfrm>
          <a:prstGeom prst="rect">
            <a:avLst/>
          </a:prstGeom>
        </p:spPr>
        <p:txBody>
          <a:bodyPr anchor="b"/>
          <a:lstStyle>
            <a:lvl1pPr>
              <a:defRPr sz="3192"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73065" y="984911"/>
            <a:ext cx="6160145" cy="4861216"/>
          </a:xfrm>
        </p:spPr>
        <p:txBody>
          <a:bodyPr/>
          <a:lstStyle>
            <a:lvl1pPr>
              <a:defRPr sz="3192">
                <a:latin typeface="Fedra Sans Pro Light" panose="020B0304040000020004" pitchFamily="34" charset="0"/>
              </a:defRPr>
            </a:lvl1pPr>
            <a:lvl2pPr>
              <a:defRPr sz="2793">
                <a:latin typeface="Fedra Sans Pro Light" panose="020B0304040000020004" pitchFamily="34" charset="0"/>
              </a:defRPr>
            </a:lvl2pPr>
            <a:lvl3pPr>
              <a:defRPr sz="2394">
                <a:latin typeface="Fedra Sans Pro Light" panose="020B0304040000020004" pitchFamily="34" charset="0"/>
              </a:defRPr>
            </a:lvl3pPr>
            <a:lvl4pPr>
              <a:defRPr sz="1995">
                <a:latin typeface="Fedra Sans Pro Light" panose="020B0304040000020004" pitchFamily="34" charset="0"/>
              </a:defRPr>
            </a:lvl4pPr>
            <a:lvl5pPr>
              <a:defRPr sz="1995">
                <a:latin typeface="Fedra Sans Pro Light" panose="020B0304040000020004" pitchFamily="34" charset="0"/>
              </a:defRPr>
            </a:lvl5pPr>
            <a:lvl6pPr>
              <a:defRPr sz="1995"/>
            </a:lvl6pPr>
            <a:lvl7pPr>
              <a:defRPr sz="1995"/>
            </a:lvl7pPr>
            <a:lvl8pPr>
              <a:defRPr sz="1995"/>
            </a:lvl8pPr>
            <a:lvl9pPr>
              <a:defRPr sz="1995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148" y="2052161"/>
            <a:ext cx="3924557" cy="3801883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3" name="Прямая соединительная линия 12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ФОТО и подпис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6263" y="1056031"/>
            <a:ext cx="2644457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262" y="3810000"/>
            <a:ext cx="2664777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352801" y="1056031"/>
            <a:ext cx="2621798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6083300" y="1056031"/>
            <a:ext cx="2651760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5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860788" y="1056031"/>
            <a:ext cx="2659699" cy="2581249"/>
          </a:xfrm>
        </p:spPr>
        <p:txBody>
          <a:bodyPr anchor="t">
            <a:normAutofit/>
          </a:bodyPr>
          <a:lstStyle>
            <a:lvl1pPr marL="0" indent="0">
              <a:buNone/>
              <a:defRPr sz="1400">
                <a:latin typeface="Fedra Sans Pro Light" panose="020B0304040000020004" pitchFamily="34" charset="0"/>
              </a:defRPr>
            </a:lvl1pPr>
            <a:lvl2pPr marL="456057" indent="0">
              <a:buNone/>
              <a:defRPr sz="2793"/>
            </a:lvl2pPr>
            <a:lvl3pPr marL="912114" indent="0">
              <a:buNone/>
              <a:defRPr sz="2394"/>
            </a:lvl3pPr>
            <a:lvl4pPr marL="1368171" indent="0">
              <a:buNone/>
              <a:defRPr sz="1995"/>
            </a:lvl4pPr>
            <a:lvl5pPr marL="1824228" indent="0">
              <a:buNone/>
              <a:defRPr sz="1995"/>
            </a:lvl5pPr>
            <a:lvl6pPr marL="2280285" indent="0">
              <a:buNone/>
              <a:defRPr sz="1995"/>
            </a:lvl6pPr>
            <a:lvl7pPr marL="2736342" indent="0">
              <a:buNone/>
              <a:defRPr sz="1995"/>
            </a:lvl7pPr>
            <a:lvl8pPr marL="3192399" indent="0">
              <a:buNone/>
              <a:defRPr sz="1995"/>
            </a:lvl8pPr>
            <a:lvl9pPr marL="3648456" indent="0">
              <a:buNone/>
              <a:defRPr sz="1995"/>
            </a:lvl9pPr>
          </a:lstStyle>
          <a:p>
            <a:r>
              <a:rPr lang="ru-RU" dirty="0"/>
              <a:t>Чтобы добавить рисунок, перетащите его в заполнитель или щелкните значок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9782" y="3810000"/>
            <a:ext cx="263429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7"/>
          </p:nvPr>
        </p:nvSpPr>
        <p:spPr>
          <a:xfrm>
            <a:off x="6090602" y="3810000"/>
            <a:ext cx="265461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18"/>
          </p:nvPr>
        </p:nvSpPr>
        <p:spPr>
          <a:xfrm>
            <a:off x="8859520" y="3810000"/>
            <a:ext cx="2660968" cy="2235200"/>
          </a:xfrm>
        </p:spPr>
        <p:txBody>
          <a:bodyPr/>
          <a:lstStyle>
            <a:lvl1pPr marL="0" indent="0">
              <a:buNone/>
              <a:defRPr sz="1596">
                <a:latin typeface="Fedra Sans Pro Light" panose="020B0304040000020004" pitchFamily="34" charset="0"/>
              </a:defRPr>
            </a:lvl1pPr>
            <a:lvl2pPr marL="456057" indent="0">
              <a:buNone/>
              <a:defRPr sz="1397"/>
            </a:lvl2pPr>
            <a:lvl3pPr marL="912114" indent="0">
              <a:buNone/>
              <a:defRPr sz="1197"/>
            </a:lvl3pPr>
            <a:lvl4pPr marL="1368171" indent="0">
              <a:buNone/>
              <a:defRPr sz="998"/>
            </a:lvl4pPr>
            <a:lvl5pPr marL="1824228" indent="0">
              <a:buNone/>
              <a:defRPr sz="998"/>
            </a:lvl5pPr>
            <a:lvl6pPr marL="2280285" indent="0">
              <a:buNone/>
              <a:defRPr sz="998"/>
            </a:lvl6pPr>
            <a:lvl7pPr marL="2736342" indent="0">
              <a:buNone/>
              <a:defRPr sz="998"/>
            </a:lvl7pPr>
            <a:lvl8pPr marL="3192399" indent="0">
              <a:buNone/>
              <a:defRPr sz="998"/>
            </a:lvl8pPr>
            <a:lvl9pPr marL="3648456" indent="0">
              <a:buNone/>
              <a:defRPr sz="998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 dirty="0"/>
              <a:t>/ </a:t>
            </a:r>
            <a:r>
              <a:rPr lang="ru-RU" dirty="0"/>
              <a:t>Название презентации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25" name="Прямая соединительная линия 24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.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07859" y="364195"/>
            <a:ext cx="2623766" cy="5797040"/>
          </a:xfrm>
          <a:prstGeom prst="rect">
            <a:avLst/>
          </a:prstGeom>
        </p:spPr>
        <p:txBody>
          <a:bodyPr vert="eaVert"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6563" y="364195"/>
            <a:ext cx="7719194" cy="5797040"/>
          </a:xfrm>
        </p:spPr>
        <p:txBody>
          <a:bodyPr vert="eaVert"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тёмны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046781" y="1540770"/>
            <a:ext cx="9126141" cy="22769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="0">
                <a:solidFill>
                  <a:schemeClr val="bg1"/>
                </a:solidFill>
                <a:latin typeface="Fedra Sans Pro Bold" panose="020B0504040000020004" pitchFamily="34" charset="0"/>
              </a:defRPr>
            </a:lvl1pPr>
          </a:lstStyle>
          <a:p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46781" y="3745574"/>
            <a:ext cx="9126141" cy="1218312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Fedra Sans Pro Light" panose="020B0304040000020004" pitchFamily="34" charset="0"/>
              </a:defRPr>
            </a:lvl1pPr>
            <a:lvl2pPr marL="456057" indent="0" algn="ctr">
              <a:buNone/>
              <a:defRPr sz="1995"/>
            </a:lvl2pPr>
            <a:lvl3pPr marL="912114" indent="0" algn="ctr">
              <a:buNone/>
              <a:defRPr sz="1795"/>
            </a:lvl3pPr>
            <a:lvl4pPr marL="1368171" indent="0" algn="ctr">
              <a:buNone/>
              <a:defRPr sz="1596"/>
            </a:lvl4pPr>
            <a:lvl5pPr marL="1824228" indent="0" algn="ctr">
              <a:buNone/>
              <a:defRPr sz="1596"/>
            </a:lvl5pPr>
            <a:lvl6pPr marL="2280285" indent="0" algn="ctr">
              <a:buNone/>
              <a:defRPr sz="1596"/>
            </a:lvl6pPr>
            <a:lvl7pPr marL="2736342" indent="0" algn="ctr">
              <a:buNone/>
              <a:defRPr sz="1596"/>
            </a:lvl7pPr>
            <a:lvl8pPr marL="3192399" indent="0" algn="ctr">
              <a:buNone/>
              <a:defRPr sz="1596"/>
            </a:lvl8pPr>
            <a:lvl9pPr marL="3648456" indent="0" algn="ctr">
              <a:buNone/>
              <a:defRPr sz="1596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13" name="Текст 21"/>
          <p:cNvSpPr>
            <a:spLocks noGrp="1"/>
          </p:cNvSpPr>
          <p:nvPr>
            <p:ph type="body" sz="quarter" idx="10" hasCustomPrompt="1"/>
          </p:nvPr>
        </p:nvSpPr>
        <p:spPr>
          <a:xfrm>
            <a:off x="1046780" y="5220191"/>
            <a:ext cx="9126141" cy="490143"/>
          </a:xfrm>
        </p:spPr>
        <p:txBody>
          <a:bodyPr anchor="b"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  <a:latin typeface="Fedra Sans Pro Light" panose="020B0304040000020004" pitchFamily="34" charset="0"/>
              </a:defRPr>
            </a:lvl1pPr>
          </a:lstStyle>
          <a:p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Докладчик</a:t>
            </a:r>
            <a:br>
              <a:rPr lang="en-US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</a:br>
            <a:r>
              <a:rPr lang="ru-RU" sz="140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Должность</a:t>
            </a:r>
            <a:r>
              <a:rPr lang="ru-RU" sz="1400" baseline="0" dirty="0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 </a:t>
            </a:r>
            <a:r>
              <a:rPr lang="ru-RU" sz="1400" baseline="0" dirty="0" err="1">
                <a:latin typeface="Montserrat" panose="00000500000000000000" pitchFamily="2" charset="-52"/>
                <a:ea typeface="Fedra Sans Alt Pro Light" charset="0"/>
                <a:cs typeface="Fedra Sans Alt Pro Light" charset="0"/>
              </a:rPr>
              <a:t>доклдчика</a:t>
            </a:r>
            <a:endParaRPr lang="ru-RU" sz="1400" dirty="0">
              <a:effectLst/>
              <a:latin typeface="Montserrat" panose="00000500000000000000" pitchFamily="2" charset="-52"/>
              <a:ea typeface="Fedra Sans Alt Pro Light" charset="0"/>
              <a:cs typeface="Fedra Sans Alt Pr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38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ис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576264" y="981636"/>
            <a:ext cx="10944224" cy="5096435"/>
          </a:xfrm>
        </p:spPr>
        <p:txBody>
          <a:bodyPr/>
          <a:lstStyle>
            <a:lvl1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  <a:lvl2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2pPr>
            <a:lvl3pPr>
              <a:defRPr b="1" i="0">
                <a:latin typeface="Fedra Sans Pro Bold" panose="020B0804040000020004" pitchFamily="34" charset="0"/>
                <a:ea typeface="Fedra Sans Pro Bold" panose="020B0804040000020004" pitchFamily="34" charset="0"/>
                <a:cs typeface="Fedra Sans Pro Bold" panose="020B0804040000020004" pitchFamily="34" charset="0"/>
              </a:defRPr>
            </a:lvl3pPr>
            <a:lvl4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4pPr>
            <a:lvl5pPr>
              <a:defRPr b="0" i="0"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225" y="1705385"/>
            <a:ext cx="10495062" cy="2845473"/>
          </a:xfrm>
          <a:prstGeom prst="rect">
            <a:avLst/>
          </a:prstGeom>
        </p:spPr>
        <p:txBody>
          <a:bodyPr anchor="b"/>
          <a:lstStyle>
            <a:lvl1pPr>
              <a:defRPr sz="5985">
                <a:latin typeface="Montserrat" panose="00000500000000000000" pitchFamily="2" charset="-52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0225" y="4577778"/>
            <a:ext cx="10495062" cy="1496367"/>
          </a:xfrm>
        </p:spPr>
        <p:txBody>
          <a:bodyPr/>
          <a:lstStyle>
            <a:lvl1pPr marL="0" indent="0">
              <a:buNone/>
              <a:defRPr sz="2394">
                <a:solidFill>
                  <a:schemeClr val="tx1">
                    <a:tint val="75000"/>
                  </a:schemeClr>
                </a:solidFill>
                <a:latin typeface="Montserrat" panose="00000500000000000000" pitchFamily="2" charset="-52"/>
              </a:defRPr>
            </a:lvl1pPr>
            <a:lvl2pPr marL="456057" indent="0">
              <a:buNone/>
              <a:defRPr sz="1995">
                <a:solidFill>
                  <a:schemeClr val="tx1">
                    <a:tint val="75000"/>
                  </a:schemeClr>
                </a:solidFill>
              </a:defRPr>
            </a:lvl2pPr>
            <a:lvl3pPr marL="912114" indent="0">
              <a:buNone/>
              <a:defRPr sz="1795">
                <a:solidFill>
                  <a:schemeClr val="tx1">
                    <a:tint val="75000"/>
                  </a:schemeClr>
                </a:solidFill>
              </a:defRPr>
            </a:lvl3pPr>
            <a:lvl4pPr marL="1368171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4pPr>
            <a:lvl5pPr marL="1824228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5pPr>
            <a:lvl6pPr marL="2280285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6pPr>
            <a:lvl7pPr marL="2736342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7pPr>
            <a:lvl8pPr marL="3192399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8pPr>
            <a:lvl9pPr marL="3648456" indent="0">
              <a:buNone/>
              <a:defRPr sz="15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6563" y="1820976"/>
            <a:ext cx="5171480" cy="4340259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0145" y="1820976"/>
            <a:ext cx="5171480" cy="4340259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4" name="Прямая соединительная линия 13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49" y="1676882"/>
            <a:ext cx="5147713" cy="821814"/>
          </a:xfrm>
        </p:spPr>
        <p:txBody>
          <a:bodyPr anchor="b"/>
          <a:lstStyle>
            <a:lvl1pPr marL="0" indent="0">
              <a:buNone/>
              <a:defRPr sz="2394" b="0">
                <a:latin typeface="Fedra Sans Pro Bold" panose="020B0804040000020004" pitchFamily="34" charset="0"/>
              </a:defRPr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149" y="2498697"/>
            <a:ext cx="5147713" cy="3675206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0145" y="1676882"/>
            <a:ext cx="5173065" cy="821814"/>
          </a:xfrm>
        </p:spPr>
        <p:txBody>
          <a:bodyPr anchor="b"/>
          <a:lstStyle>
            <a:lvl1pPr marL="0" indent="0">
              <a:buNone/>
              <a:defRPr sz="2394" b="0">
                <a:latin typeface="Fedra Sans Pro Bold" panose="020B0804040000020004" pitchFamily="34" charset="0"/>
              </a:defRPr>
            </a:lvl1pPr>
            <a:lvl2pPr marL="456057" indent="0">
              <a:buNone/>
              <a:defRPr sz="1995" b="1"/>
            </a:lvl2pPr>
            <a:lvl3pPr marL="912114" indent="0">
              <a:buNone/>
              <a:defRPr sz="1795" b="1"/>
            </a:lvl3pPr>
            <a:lvl4pPr marL="1368171" indent="0">
              <a:buNone/>
              <a:defRPr sz="1596" b="1"/>
            </a:lvl4pPr>
            <a:lvl5pPr marL="1824228" indent="0">
              <a:buNone/>
              <a:defRPr sz="1596" b="1"/>
            </a:lvl5pPr>
            <a:lvl6pPr marL="2280285" indent="0">
              <a:buNone/>
              <a:defRPr sz="1596" b="1"/>
            </a:lvl6pPr>
            <a:lvl7pPr marL="2736342" indent="0">
              <a:buNone/>
              <a:defRPr sz="1596" b="1"/>
            </a:lvl7pPr>
            <a:lvl8pPr marL="3192399" indent="0">
              <a:buNone/>
              <a:defRPr sz="1596" b="1"/>
            </a:lvl8pPr>
            <a:lvl9pPr marL="3648456" indent="0">
              <a:buNone/>
              <a:defRPr sz="1596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0145" y="2498697"/>
            <a:ext cx="5173065" cy="3675206"/>
          </a:xfrm>
        </p:spPr>
        <p:txBody>
          <a:bodyPr/>
          <a:lstStyle>
            <a:lvl1pPr>
              <a:defRPr>
                <a:latin typeface="Fedra Sans Pro Light" panose="020B0304040000020004" pitchFamily="34" charset="0"/>
              </a:defRPr>
            </a:lvl1pPr>
            <a:lvl2pPr>
              <a:defRPr>
                <a:latin typeface="Fedra Sans Pro Light" panose="020B0304040000020004" pitchFamily="34" charset="0"/>
              </a:defRPr>
            </a:lvl2pPr>
            <a:lvl3pPr>
              <a:defRPr>
                <a:latin typeface="Fedra Sans Pro Light" panose="020B0304040000020004" pitchFamily="34" charset="0"/>
              </a:defRPr>
            </a:lvl3pPr>
            <a:lvl4pPr>
              <a:defRPr>
                <a:latin typeface="Fedra Sans Pro Light" panose="020B0304040000020004" pitchFamily="34" charset="0"/>
              </a:defRPr>
            </a:lvl4pPr>
            <a:lvl5pPr>
              <a:defRPr>
                <a:latin typeface="Fedra Sans Pro Light" panose="020B0304040000020004" pitchFamily="34" charset="0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6" name="Прямая соединительная линия 15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 dirty="0"/>
              <a:t>/ </a:t>
            </a:r>
            <a:r>
              <a:rPr lang="ru-RU" dirty="0"/>
              <a:t>Название презентации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tx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2" name="Прямая соединительная линия 11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ёмный слай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4106763" cy="364195"/>
          </a:xfrm>
          <a:prstGeom prst="rect">
            <a:avLst/>
          </a:prstGeom>
        </p:spPr>
        <p:txBody>
          <a:bodyPr/>
          <a:lstStyle>
            <a:lvl1pPr algn="l">
              <a:defRPr sz="900" b="0" i="0">
                <a:solidFill>
                  <a:schemeClr val="bg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r>
              <a:rPr lang="en-US"/>
              <a:t>/ </a:t>
            </a:r>
            <a:r>
              <a:rPr lang="ru-RU"/>
              <a:t>Название презентации</a:t>
            </a:r>
            <a:endParaRPr lang="ru-RU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>
            <a:lvl1pPr algn="r">
              <a:defRPr sz="900" b="0" i="0">
                <a:solidFill>
                  <a:schemeClr val="bg1"/>
                </a:solidFill>
                <a:latin typeface="Fedra Sans Pro Light" panose="020B0304040000020004" pitchFamily="34" charset="0"/>
                <a:ea typeface="Fedra Sans Pro Light" panose="020B0304040000020004" pitchFamily="34" charset="0"/>
                <a:cs typeface="Fedra Sans Pro Light" panose="020B0304040000020004" pitchFamily="34" charset="0"/>
              </a:defRPr>
            </a:lvl1pPr>
          </a:lstStyle>
          <a:p>
            <a:fld id="{674C6043-E933-254F-AF58-BD9BDD4CBC0E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5" name="Прямая соединительная линия 4"/>
          <p:cNvCxnSpPr/>
          <p:nvPr userDrawn="1"/>
        </p:nvCxnSpPr>
        <p:spPr>
          <a:xfrm>
            <a:off x="576263" y="6279959"/>
            <a:ext cx="1094422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496094" y="451745"/>
            <a:ext cx="11024393" cy="356529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  <a:latin typeface="Fedra Sans Pro Bold" panose="020B0804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11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742" y="1645878"/>
            <a:ext cx="10495062" cy="4340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86418" y="402449"/>
            <a:ext cx="10494962" cy="453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053128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73" r:id="rId9"/>
    <p:sldLayoutId id="2147483668" r:id="rId10"/>
    <p:sldLayoutId id="2147483669" r:id="rId11"/>
    <p:sldLayoutId id="2147483670" r:id="rId12"/>
    <p:sldLayoutId id="2147483671" r:id="rId13"/>
  </p:sldLayoutIdLst>
  <p:hf hdr="0" dt="0"/>
  <p:txStyles>
    <p:titleStyle>
      <a:lvl1pPr algn="l" defTabSz="912114" rtl="0" eaLnBrk="1" latinLnBrk="0" hangingPunct="1">
        <a:lnSpc>
          <a:spcPct val="90000"/>
        </a:lnSpc>
        <a:spcBef>
          <a:spcPct val="0"/>
        </a:spcBef>
        <a:buNone/>
        <a:defRPr sz="2400" b="1" i="0" kern="1200">
          <a:solidFill>
            <a:schemeClr val="tx1"/>
          </a:solidFill>
          <a:latin typeface="Fedra Sans Alt Pro" charset="0"/>
          <a:ea typeface="Fedra Sans Alt Pro" charset="0"/>
          <a:cs typeface="Fedra Sans Alt Pro" charset="0"/>
        </a:defRPr>
      </a:lvl1pPr>
    </p:titleStyle>
    <p:bodyStyle>
      <a:lvl1pPr marL="228029" indent="-228029" algn="l" defTabSz="912114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3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1pPr>
      <a:lvl2pPr marL="684086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394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2pPr>
      <a:lvl3pPr marL="1140143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3pPr>
      <a:lvl4pPr marL="1596200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4pPr>
      <a:lvl5pPr marL="2052257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b="0" i="0" kern="1200">
          <a:solidFill>
            <a:schemeClr val="tx1"/>
          </a:solidFill>
          <a:latin typeface="Fedra Sans Alt Pro Light" charset="0"/>
          <a:ea typeface="Fedra Sans Alt Pro Light" charset="0"/>
          <a:cs typeface="Fedra Sans Alt Pro Light" charset="0"/>
        </a:defRPr>
      </a:lvl5pPr>
      <a:lvl6pPr marL="2508314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964371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420428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876485" indent="-228029" algn="l" defTabSz="912114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1pPr>
      <a:lvl2pPr marL="456057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2pPr>
      <a:lvl3pPr marL="912114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3pPr>
      <a:lvl4pPr marL="1368171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4pPr>
      <a:lvl5pPr marL="1824228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5pPr>
      <a:lvl6pPr marL="2280285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6pPr>
      <a:lvl7pPr marL="2736342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7pPr>
      <a:lvl8pPr marL="3192399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8pPr>
      <a:lvl9pPr marL="3648456" algn="l" defTabSz="912114" rtl="0" eaLnBrk="1" latinLnBrk="0" hangingPunct="1">
        <a:defRPr sz="17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54">
          <p15:clr>
            <a:srgbClr val="F26B43"/>
          </p15:clr>
        </p15:guide>
        <p15:guide id="2" pos="3832">
          <p15:clr>
            <a:srgbClr val="F26B43"/>
          </p15:clr>
        </p15:guide>
        <p15:guide id="3" pos="363">
          <p15:clr>
            <a:srgbClr val="F26B43"/>
          </p15:clr>
        </p15:guide>
        <p15:guide id="4" orient="horz" pos="454">
          <p15:clr>
            <a:srgbClr val="F26B43"/>
          </p15:clr>
        </p15:guide>
        <p15:guide id="5" orient="horz" pos="3992">
          <p15:clr>
            <a:srgbClr val="F26B43"/>
          </p15:clr>
        </p15:guide>
        <p15:guide id="6" pos="7257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19"/>
          <p:cNvSpPr>
            <a:spLocks noGrp="1"/>
          </p:cNvSpPr>
          <p:nvPr>
            <p:ph type="ctrTitle"/>
          </p:nvPr>
        </p:nvSpPr>
        <p:spPr>
          <a:xfrm>
            <a:off x="1046781" y="1818685"/>
            <a:ext cx="10290003" cy="2276995"/>
          </a:xfrm>
        </p:spPr>
        <p:txBody>
          <a:bodyPr>
            <a:normAutofit fontScale="90000"/>
          </a:bodyPr>
          <a:lstStyle/>
          <a:p>
            <a:r>
              <a:rPr lang="ru-RU" dirty="0"/>
              <a:t>ТЕМА: «РАЗРАБОТКА АВТОМАТИЗИРОВАННОЙ ИНФОРМАЦИОННОЙ СИСТЕМЫ</a:t>
            </a:r>
            <a:r>
              <a:rPr lang="en-US" dirty="0"/>
              <a:t> “</a:t>
            </a:r>
            <a:r>
              <a:rPr lang="ru-RU" dirty="0"/>
              <a:t>ЭЛЕКТРОННАЯ БИБЛИОТЕКА</a:t>
            </a:r>
            <a:r>
              <a:rPr lang="en-US" dirty="0"/>
              <a:t>”</a:t>
            </a:r>
            <a:r>
              <a:rPr lang="ru-RU" dirty="0"/>
              <a:t>»</a:t>
            </a:r>
          </a:p>
        </p:txBody>
      </p:sp>
      <p:sp>
        <p:nvSpPr>
          <p:cNvPr id="22" name="Текст 21"/>
          <p:cNvSpPr>
            <a:spLocks noGrp="1"/>
          </p:cNvSpPr>
          <p:nvPr>
            <p:ph type="body" sz="quarter" idx="10"/>
          </p:nvPr>
        </p:nvSpPr>
        <p:spPr>
          <a:xfrm>
            <a:off x="1135557" y="4751292"/>
            <a:ext cx="9126141" cy="615356"/>
          </a:xfrm>
        </p:spPr>
        <p:txBody>
          <a:bodyPr>
            <a:normAutofit/>
          </a:bodyPr>
          <a:lstStyle/>
          <a:p>
            <a:r>
              <a:rPr lang="ru-RU" dirty="0"/>
              <a:t>Разработчик:</a:t>
            </a:r>
          </a:p>
          <a:p>
            <a:r>
              <a:rPr lang="ru-RU" dirty="0"/>
              <a:t>студент группы НТм-23-1 Менщикова Д.А.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57" y="1138413"/>
            <a:ext cx="1643155" cy="401660"/>
          </a:xfrm>
          <a:prstGeom prst="rect">
            <a:avLst/>
          </a:prstGeom>
        </p:spPr>
      </p:pic>
      <p:sp>
        <p:nvSpPr>
          <p:cNvPr id="8" name="Текст 21">
            <a:extLst>
              <a:ext uri="{FF2B5EF4-FFF2-40B4-BE49-F238E27FC236}">
                <a16:creationId xmlns:a16="http://schemas.microsoft.com/office/drawing/2014/main" id="{D8C554C7-F018-4A8A-ADA1-D3DEBD8D4BBD}"/>
              </a:ext>
            </a:extLst>
          </p:cNvPr>
          <p:cNvSpPr txBox="1">
            <a:spLocks/>
          </p:cNvSpPr>
          <p:nvPr/>
        </p:nvSpPr>
        <p:spPr>
          <a:xfrm>
            <a:off x="1135557" y="5576913"/>
            <a:ext cx="9126141" cy="615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2114" rtl="0" eaLnBrk="1" latinLnBrk="0" hangingPunct="1">
              <a:lnSpc>
                <a:spcPct val="90000"/>
              </a:lnSpc>
              <a:spcBef>
                <a:spcPts val="998"/>
              </a:spcBef>
              <a:buFont typeface="Arial" panose="020B0604020202020204" pitchFamily="34" charset="0"/>
              <a:buNone/>
              <a:defRPr lang="ru-RU" sz="1400" b="0" i="0" kern="1200" dirty="0">
                <a:solidFill>
                  <a:schemeClr val="tx1"/>
                </a:solidFill>
                <a:latin typeface="Fedra Sans Pro Bold" panose="020B0504040000020004" pitchFamily="34" charset="0"/>
                <a:ea typeface="Fedra Sans Pro Bold" panose="020B0504040000020004" pitchFamily="34" charset="0"/>
                <a:cs typeface="Fedra Sans Pro Bold" panose="020B0504040000020004" pitchFamily="34" charset="0"/>
              </a:defRPr>
            </a:lvl1pPr>
            <a:lvl2pPr marL="684086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2394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2pPr>
            <a:lvl3pPr marL="1140143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9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3pPr>
            <a:lvl4pPr marL="1596200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4pPr>
            <a:lvl5pPr marL="2052257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b="0" i="0" kern="1200">
                <a:solidFill>
                  <a:schemeClr val="tx1"/>
                </a:solidFill>
                <a:latin typeface="Fedra Sans Alt Pro Light" charset="0"/>
                <a:ea typeface="Fedra Sans Alt Pro Light" charset="0"/>
                <a:cs typeface="Fedra Sans Alt Pro Light" charset="0"/>
              </a:defRPr>
            </a:lvl5pPr>
            <a:lvl6pPr marL="2508314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4371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0428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76485" indent="-228029" algn="l" defTabSz="912114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79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Научный руководитель:</a:t>
            </a:r>
          </a:p>
          <a:p>
            <a:r>
              <a:rPr lang="ru-RU" dirty="0"/>
              <a:t>доцент, канд. пед. наук Спирин И.С.</a:t>
            </a:r>
          </a:p>
        </p:txBody>
      </p:sp>
    </p:spTree>
    <p:extLst>
      <p:ext uri="{BB962C8B-B14F-4D97-AF65-F5344CB8AC3E}">
        <p14:creationId xmlns:p14="http://schemas.microsoft.com/office/powerpoint/2010/main" val="202109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АБИС ДЛЯ АДМИНИСТРАТОРА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56C04F1B-B5FE-466D-9232-E70C331D51CE}"/>
              </a:ext>
            </a:extLst>
          </p:cNvPr>
          <p:cNvGrpSpPr/>
          <p:nvPr/>
        </p:nvGrpSpPr>
        <p:grpSpPr>
          <a:xfrm>
            <a:off x="698244" y="899714"/>
            <a:ext cx="10771701" cy="5223990"/>
            <a:chOff x="576264" y="808274"/>
            <a:chExt cx="10771701" cy="522399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C86EBD3-F5D7-48A3-BBC9-592413C48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4639" y="3394791"/>
              <a:ext cx="5314950" cy="2637473"/>
            </a:xfrm>
            <a:prstGeom prst="rect">
              <a:avLst/>
            </a:prstGeom>
          </p:spPr>
        </p:pic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C545C28E-F802-4374-9F6B-0FA7B36E2950}"/>
                </a:ext>
              </a:extLst>
            </p:cNvPr>
            <p:cNvGrpSpPr/>
            <p:nvPr/>
          </p:nvGrpSpPr>
          <p:grpSpPr>
            <a:xfrm>
              <a:off x="576264" y="808274"/>
              <a:ext cx="10771701" cy="2637473"/>
              <a:chOff x="576264" y="808274"/>
              <a:chExt cx="10771701" cy="2637473"/>
            </a:xfrm>
          </p:grpSpPr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62D2A789-9F15-41EB-A26E-9A8432F13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6264" y="808274"/>
                <a:ext cx="5312093" cy="2637473"/>
              </a:xfrm>
              <a:prstGeom prst="rect">
                <a:avLst/>
              </a:prstGeom>
            </p:spPr>
          </p:pic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A1F76285-AB21-4580-8453-FEFB61DEA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3015" y="811131"/>
                <a:ext cx="5314950" cy="263175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81175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АБИС ДЛЯ ЧИТАТЕЛЯ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87981B63-7A6F-4C26-92C2-AA7599D4CC8C}"/>
              </a:ext>
            </a:extLst>
          </p:cNvPr>
          <p:cNvGrpSpPr/>
          <p:nvPr/>
        </p:nvGrpSpPr>
        <p:grpSpPr>
          <a:xfrm>
            <a:off x="576264" y="871347"/>
            <a:ext cx="11015660" cy="5320336"/>
            <a:chOff x="576264" y="871347"/>
            <a:chExt cx="11015660" cy="5320336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C1D1FC44-C771-4DB2-80D7-68571CCEE0E5}"/>
                </a:ext>
              </a:extLst>
            </p:cNvPr>
            <p:cNvGrpSpPr/>
            <p:nvPr/>
          </p:nvGrpSpPr>
          <p:grpSpPr>
            <a:xfrm>
              <a:off x="576264" y="871347"/>
              <a:ext cx="11015660" cy="2637473"/>
              <a:chOff x="576264" y="901827"/>
              <a:chExt cx="11015660" cy="2637473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2A802274-0B3C-4C65-BABC-06C795137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76264" y="904684"/>
                <a:ext cx="5306378" cy="2631758"/>
              </a:xfrm>
              <a:prstGeom prst="rect">
                <a:avLst/>
              </a:prstGeom>
            </p:spPr>
          </p:pic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65C63E45-6A92-4DE9-8CB9-DB9C61D421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76974" y="901827"/>
                <a:ext cx="5314950" cy="2637473"/>
              </a:xfrm>
              <a:prstGeom prst="rect">
                <a:avLst/>
              </a:prstGeom>
            </p:spPr>
          </p:pic>
        </p:grp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3D3B149D-D2D7-4DCC-861B-39A050088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5190" y="3551353"/>
              <a:ext cx="5317808" cy="2640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490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АБИС ДЛЯ БИБЛИОТЕКАРЯ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6131C17-526B-49FA-8A23-1D453BE45D8C}"/>
              </a:ext>
            </a:extLst>
          </p:cNvPr>
          <p:cNvGrpSpPr/>
          <p:nvPr/>
        </p:nvGrpSpPr>
        <p:grpSpPr>
          <a:xfrm>
            <a:off x="586148" y="857017"/>
            <a:ext cx="10995892" cy="5320289"/>
            <a:chOff x="686042" y="857017"/>
            <a:chExt cx="10995892" cy="5320289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FEDBD07D-30A8-463D-B9BB-A5459FB0F0DB}"/>
                </a:ext>
              </a:extLst>
            </p:cNvPr>
            <p:cNvGrpSpPr/>
            <p:nvPr/>
          </p:nvGrpSpPr>
          <p:grpSpPr>
            <a:xfrm>
              <a:off x="686042" y="857017"/>
              <a:ext cx="10995892" cy="5308859"/>
              <a:chOff x="686042" y="857017"/>
              <a:chExt cx="10995892" cy="5308859"/>
            </a:xfrm>
          </p:grpSpPr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F958D499-B986-4E21-B004-126797D745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7470" y="864161"/>
                <a:ext cx="5306378" cy="2626043"/>
              </a:xfrm>
              <a:prstGeom prst="rect">
                <a:avLst/>
              </a:prstGeom>
            </p:spPr>
          </p:pic>
          <p:pic>
            <p:nvPicPr>
              <p:cNvPr id="7" name="Рисунок 6">
                <a:extLst>
                  <a:ext uri="{FF2B5EF4-FFF2-40B4-BE49-F238E27FC236}">
                    <a16:creationId xmlns:a16="http://schemas.microsoft.com/office/drawing/2014/main" id="{11262BDD-170F-49F9-96EF-C823A6629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66984" y="857017"/>
                <a:ext cx="5314950" cy="2640330"/>
              </a:xfrm>
              <a:prstGeom prst="rect">
                <a:avLst/>
              </a:prstGeom>
            </p:spPr>
          </p:pic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71F5CBE7-BDA1-4409-BD04-C4633AC52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042" y="3539833"/>
                <a:ext cx="5309235" cy="2626043"/>
              </a:xfrm>
              <a:prstGeom prst="rect">
                <a:avLst/>
              </a:prstGeom>
            </p:spPr>
          </p:pic>
        </p:grp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C9E77F93-52C8-4AC0-842C-19D911298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66984" y="3528403"/>
              <a:ext cx="5314950" cy="2648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756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РЕЗУЛЬТАТЫ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DFEEC497-1CF1-4B4A-B59A-6D9554760FA1}"/>
              </a:ext>
            </a:extLst>
          </p:cNvPr>
          <p:cNvGrpSpPr/>
          <p:nvPr/>
        </p:nvGrpSpPr>
        <p:grpSpPr>
          <a:xfrm>
            <a:off x="1525488" y="1481772"/>
            <a:ext cx="9117212" cy="3876994"/>
            <a:chOff x="1657378" y="1567625"/>
            <a:chExt cx="9117212" cy="3876994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B13A29D6-A8DC-4D9F-8E22-31F77F589BB8}"/>
                </a:ext>
              </a:extLst>
            </p:cNvPr>
            <p:cNvSpPr/>
            <p:nvPr/>
          </p:nvSpPr>
          <p:spPr>
            <a:xfrm>
              <a:off x="1657378" y="1567625"/>
              <a:ext cx="9117212" cy="38769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9460A4"/>
              </a:solidFill>
            </a:ln>
            <a:effectLst>
              <a:outerShdw blurRad="63500" dist="3810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CC06BF45-C58D-48B6-980C-22CE4C35AF5E}"/>
                </a:ext>
              </a:extLst>
            </p:cNvPr>
            <p:cNvSpPr/>
            <p:nvPr/>
          </p:nvSpPr>
          <p:spPr>
            <a:xfrm>
              <a:off x="1657378" y="2363675"/>
              <a:ext cx="9117212" cy="2284894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lIns="108000" tIns="108000" rIns="108000" bIns="108000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"/>
              </a:pPr>
              <a:r>
                <a:rPr lang="ru-RU" sz="1300" dirty="0">
                  <a:ea typeface="Calibri" panose="020F0502020204030204" pitchFamily="34" charset="0"/>
                  <a:cs typeface="Symbol" panose="05050102010706020507" pitchFamily="18" charset="2"/>
                </a:rPr>
                <a:t>П</a:t>
              </a:r>
              <a:r>
                <a:rPr lang="ru-RU" sz="13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роведен анализ существующих решений автоматизации библиотечно-информационных систем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"/>
              </a:pPr>
              <a:r>
                <a:rPr lang="ru-RU" sz="1300" dirty="0">
                  <a:ea typeface="Calibri" panose="020F0502020204030204" pitchFamily="34" charset="0"/>
                  <a:cs typeface="Symbol" panose="05050102010706020507" pitchFamily="18" charset="2"/>
                </a:rPr>
                <a:t>О</a:t>
              </a:r>
              <a:r>
                <a:rPr lang="ru-RU" sz="13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пределены функциональные и технические требования к системе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"/>
              </a:pPr>
              <a:r>
                <a:rPr lang="ru-RU" sz="1300" dirty="0">
                  <a:ea typeface="Calibri" panose="020F0502020204030204" pitchFamily="34" charset="0"/>
                  <a:cs typeface="Symbol" panose="05050102010706020507" pitchFamily="18" charset="2"/>
                </a:rPr>
                <a:t>Р</a:t>
              </a:r>
              <a:r>
                <a:rPr lang="ru-RU" sz="13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азработана архитектура и база данных системы</a:t>
              </a:r>
            </a:p>
            <a:p>
              <a:pPr marL="342900" lvl="0" indent="-342900" algn="just">
                <a:lnSpc>
                  <a:spcPct val="150000"/>
                </a:lnSpc>
                <a:buFont typeface="Symbol" panose="05050102010706020507" pitchFamily="18" charset="2"/>
                <a:buChar char=""/>
              </a:pPr>
              <a:r>
                <a:rPr lang="ru-RU" sz="1300" dirty="0">
                  <a:ea typeface="Calibri" panose="020F0502020204030204" pitchFamily="34" charset="0"/>
                  <a:cs typeface="Symbol" panose="05050102010706020507" pitchFamily="18" charset="2"/>
                </a:rPr>
                <a:t>Р</a:t>
              </a:r>
              <a:r>
                <a:rPr lang="ru-RU" sz="13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еализованы основные модули (учет книг, управление пользователями, поиск и выдача материалов)</a:t>
              </a:r>
            </a:p>
            <a:p>
              <a:pPr marL="342900" lvl="0" indent="-342900" algn="just">
                <a:lnSpc>
                  <a:spcPct val="150000"/>
                </a:lnSpc>
                <a:spcAft>
                  <a:spcPts val="800"/>
                </a:spcAft>
                <a:buFont typeface="Symbol" panose="05050102010706020507" pitchFamily="18" charset="2"/>
                <a:buChar char=""/>
              </a:pPr>
              <a:r>
                <a:rPr lang="ru-RU" sz="13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Разработан прототип АБИС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809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GIT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0EE7F36-3844-47AC-A357-C333C7040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830" y="1997005"/>
            <a:ext cx="2846528" cy="284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84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2</a:t>
            </a:fld>
            <a:endParaRPr lang="ru-RU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E8E80644-5F5E-452C-8624-104C8FD5D63D}"/>
              </a:ext>
            </a:extLst>
          </p:cNvPr>
          <p:cNvGrpSpPr/>
          <p:nvPr/>
        </p:nvGrpSpPr>
        <p:grpSpPr>
          <a:xfrm>
            <a:off x="1151056" y="989505"/>
            <a:ext cx="9866076" cy="4502929"/>
            <a:chOff x="1151056" y="544197"/>
            <a:chExt cx="9866076" cy="4502929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19C35817-0032-4B4F-9ACA-B71155FB0D35}"/>
                </a:ext>
              </a:extLst>
            </p:cNvPr>
            <p:cNvGrpSpPr/>
            <p:nvPr/>
          </p:nvGrpSpPr>
          <p:grpSpPr>
            <a:xfrm>
              <a:off x="1151056" y="2777196"/>
              <a:ext cx="9866076" cy="2269930"/>
              <a:chOff x="1151056" y="2911671"/>
              <a:chExt cx="9866076" cy="2269930"/>
            </a:xfrm>
          </p:grpSpPr>
          <p:sp>
            <p:nvSpPr>
              <p:cNvPr id="45" name="Прямоугольник 44"/>
              <p:cNvSpPr/>
              <p:nvPr/>
            </p:nvSpPr>
            <p:spPr>
              <a:xfrm>
                <a:off x="1151056" y="2911671"/>
                <a:ext cx="9866076" cy="226993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9460A4"/>
                </a:solidFill>
              </a:ln>
              <a:effectLst>
                <a:outerShdw blurRad="63500" dist="3810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Прямоугольник 45"/>
              <p:cNvSpPr/>
              <p:nvPr/>
            </p:nvSpPr>
            <p:spPr>
              <a:xfrm>
                <a:off x="1288308" y="3034774"/>
                <a:ext cx="9618173" cy="188478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08000" tIns="108000" rIns="108000" bIns="108000">
                <a:spAutoFit/>
              </a:bodyPr>
              <a:lstStyle/>
              <a:p>
                <a:r>
                  <a:rPr lang="ru-RU" sz="1300" b="1" dirty="0"/>
                  <a:t>ЗАДАЧИ: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>
                    <a:effectLst/>
                    <a:ea typeface="Calibri" panose="020F0502020204030204" pitchFamily="34" charset="0"/>
                    <a:cs typeface="Symbol" panose="05050102010706020507" pitchFamily="18" charset="2"/>
                  </a:rPr>
                  <a:t>провести анализ существующих решений автоматизации библиотечно-информационных систем;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>
                    <a:effectLst/>
                    <a:ea typeface="Calibri" panose="020F0502020204030204" pitchFamily="34" charset="0"/>
                    <a:cs typeface="Symbol" panose="05050102010706020507" pitchFamily="18" charset="2"/>
                  </a:rPr>
                  <a:t>определить функциональные и технические требования к системе;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>
                    <a:effectLst/>
                    <a:ea typeface="Calibri" panose="020F0502020204030204" pitchFamily="34" charset="0"/>
                    <a:cs typeface="Symbol" panose="05050102010706020507" pitchFamily="18" charset="2"/>
                  </a:rPr>
                  <a:t>разработать архитектуру и базу данных системы;</a:t>
                </a:r>
              </a:p>
              <a:p>
                <a:pPr marL="342900" lvl="0" indent="-342900" algn="just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>
                    <a:effectLst/>
                    <a:ea typeface="Calibri" panose="020F0502020204030204" pitchFamily="34" charset="0"/>
                    <a:cs typeface="Symbol" panose="05050102010706020507" pitchFamily="18" charset="2"/>
                  </a:rPr>
                  <a:t>реализовать основные модули (учет книг, управление пользователями, поиск и выдача материалов);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800"/>
                  </a:spcAft>
                  <a:buFont typeface="Symbol" panose="05050102010706020507" pitchFamily="18" charset="2"/>
                  <a:buChar char=""/>
                </a:pPr>
                <a:r>
                  <a:rPr lang="ru-RU" sz="1300" dirty="0">
                    <a:effectLst/>
                    <a:ea typeface="Calibri" panose="020F0502020204030204" pitchFamily="34" charset="0"/>
                    <a:cs typeface="Symbol" panose="05050102010706020507" pitchFamily="18" charset="2"/>
                  </a:rPr>
                  <a:t>протестировать работоспособность системы и оценить ее эффективность.</a:t>
                </a:r>
              </a:p>
            </p:txBody>
          </p:sp>
        </p:grp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B9A99281-66E1-4B01-8595-CF3F6338662D}"/>
                </a:ext>
              </a:extLst>
            </p:cNvPr>
            <p:cNvGrpSpPr/>
            <p:nvPr/>
          </p:nvGrpSpPr>
          <p:grpSpPr>
            <a:xfrm>
              <a:off x="1151056" y="544197"/>
              <a:ext cx="9866076" cy="2016000"/>
              <a:chOff x="594085" y="544197"/>
              <a:chExt cx="9866076" cy="2016000"/>
            </a:xfrm>
          </p:grpSpPr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570C88BC-D1A8-4314-8FBE-CE26F9D1252D}"/>
                  </a:ext>
                </a:extLst>
              </p:cNvPr>
              <p:cNvGrpSpPr/>
              <p:nvPr/>
            </p:nvGrpSpPr>
            <p:grpSpPr>
              <a:xfrm>
                <a:off x="594085" y="544197"/>
                <a:ext cx="4680000" cy="2016000"/>
                <a:chOff x="594085" y="544197"/>
                <a:chExt cx="4680000" cy="2016000"/>
              </a:xfrm>
            </p:grpSpPr>
            <p:sp>
              <p:nvSpPr>
                <p:cNvPr id="48" name="Прямоугольник 47"/>
                <p:cNvSpPr/>
                <p:nvPr/>
              </p:nvSpPr>
              <p:spPr>
                <a:xfrm>
                  <a:off x="594085" y="544197"/>
                  <a:ext cx="4680000" cy="20160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9460A4"/>
                  </a:solidFill>
                </a:ln>
                <a:effectLst>
                  <a:outerShdw blurRad="635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4" name="Прямоугольник 53"/>
                <p:cNvSpPr/>
                <p:nvPr/>
              </p:nvSpPr>
              <p:spPr>
                <a:xfrm>
                  <a:off x="731337" y="651847"/>
                  <a:ext cx="4405496" cy="1618493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108000" tIns="108000" rIns="108000" bIns="108000">
                  <a:spAutoFit/>
                </a:bodyPr>
                <a:lstStyle/>
                <a:p>
                  <a:r>
                    <a:rPr lang="ru-RU" sz="1300" b="1" dirty="0"/>
                    <a:t>ЦЕЛЬ:</a:t>
                  </a:r>
                </a:p>
                <a:p>
                  <a:r>
                    <a:rPr lang="ru-RU" sz="1300" dirty="0"/>
                    <a:t>разработка автоматизированной библиотечно-информационной системы (АБИС) для эффективного управления библиотечными ресурсами, обеспечения удобного поиска и доступа к материалам, а также автоматизации ключевых библиотечных процессов.</a:t>
                  </a:r>
                </a:p>
              </p:txBody>
            </p:sp>
          </p:grpSp>
          <p:grpSp>
            <p:nvGrpSpPr>
              <p:cNvPr id="7" name="Группа 6">
                <a:extLst>
                  <a:ext uri="{FF2B5EF4-FFF2-40B4-BE49-F238E27FC236}">
                    <a16:creationId xmlns:a16="http://schemas.microsoft.com/office/drawing/2014/main" id="{A77040D7-A727-44F7-8441-FE791FBF49DB}"/>
                  </a:ext>
                </a:extLst>
              </p:cNvPr>
              <p:cNvGrpSpPr/>
              <p:nvPr/>
            </p:nvGrpSpPr>
            <p:grpSpPr>
              <a:xfrm>
                <a:off x="5423917" y="544197"/>
                <a:ext cx="2376000" cy="2016000"/>
                <a:chOff x="5423917" y="544197"/>
                <a:chExt cx="2376000" cy="2016000"/>
              </a:xfrm>
            </p:grpSpPr>
            <p:sp>
              <p:nvSpPr>
                <p:cNvPr id="49" name="Прямоугольник 48"/>
                <p:cNvSpPr/>
                <p:nvPr/>
              </p:nvSpPr>
              <p:spPr>
                <a:xfrm>
                  <a:off x="5423917" y="544197"/>
                  <a:ext cx="2376000" cy="20160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9460A4"/>
                  </a:solidFill>
                </a:ln>
                <a:effectLst>
                  <a:outerShdw blurRad="635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5" name="Прямоугольник 54"/>
                <p:cNvSpPr/>
                <p:nvPr/>
              </p:nvSpPr>
              <p:spPr>
                <a:xfrm>
                  <a:off x="5552282" y="651847"/>
                  <a:ext cx="2119269" cy="1403049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108000" tIns="108000" rIns="108000" bIns="108000">
                  <a:spAutoFit/>
                </a:bodyPr>
                <a:lstStyle/>
                <a:p>
                  <a:r>
                    <a:rPr lang="ru-RU" sz="1300" b="1" dirty="0"/>
                    <a:t>ОБЪЕКТ:</a:t>
                  </a:r>
                </a:p>
                <a:p>
                  <a:r>
                    <a:rPr lang="ru-RU" sz="1300" dirty="0">
                      <a:effectLst/>
                      <a:ea typeface="Calibri" panose="020F0502020204030204" pitchFamily="34" charset="0"/>
                    </a:rPr>
                    <a:t>автоматизированная библиотечно-информационная система.</a:t>
                  </a:r>
                  <a:endParaRPr lang="ru-RU" sz="1300" dirty="0"/>
                </a:p>
                <a:p>
                  <a:endParaRPr lang="ru-RU" sz="1200" dirty="0">
                    <a:latin typeface="Fedra Sans Alt Pro Light" panose="020B0304040000020004" pitchFamily="34" charset="0"/>
                  </a:endParaRPr>
                </a:p>
              </p:txBody>
            </p:sp>
          </p:grpSp>
          <p:grpSp>
            <p:nvGrpSpPr>
              <p:cNvPr id="6" name="Группа 5">
                <a:extLst>
                  <a:ext uri="{FF2B5EF4-FFF2-40B4-BE49-F238E27FC236}">
                    <a16:creationId xmlns:a16="http://schemas.microsoft.com/office/drawing/2014/main" id="{DF6C8302-22C5-4818-BCBA-8BD6A594CC65}"/>
                  </a:ext>
                </a:extLst>
              </p:cNvPr>
              <p:cNvGrpSpPr/>
              <p:nvPr/>
            </p:nvGrpSpPr>
            <p:grpSpPr>
              <a:xfrm>
                <a:off x="7940161" y="544197"/>
                <a:ext cx="2520000" cy="2016000"/>
                <a:chOff x="7940161" y="544197"/>
                <a:chExt cx="2520000" cy="2016000"/>
              </a:xfrm>
            </p:grpSpPr>
            <p:sp>
              <p:nvSpPr>
                <p:cNvPr id="47" name="Прямоугольник 46"/>
                <p:cNvSpPr/>
                <p:nvPr/>
              </p:nvSpPr>
              <p:spPr>
                <a:xfrm>
                  <a:off x="7940161" y="544197"/>
                  <a:ext cx="2520000" cy="2016000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9460A4"/>
                  </a:solidFill>
                </a:ln>
                <a:effectLst>
                  <a:outerShdw blurRad="63500" dist="38100" dir="2700000" sx="101000" sy="101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8077638" y="651847"/>
                  <a:ext cx="2245046" cy="1818548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lIns="108000" tIns="108000" rIns="108000" bIns="108000" rtlCol="0">
                  <a:spAutoFit/>
                </a:bodyPr>
                <a:lstStyle/>
                <a:p>
                  <a:r>
                    <a:rPr lang="ru-RU" sz="1300" b="1" dirty="0"/>
                    <a:t>ПРЕДМЕТ:</a:t>
                  </a:r>
                </a:p>
                <a:p>
                  <a:r>
                    <a:rPr lang="ru-RU" sz="1300" dirty="0"/>
                    <a:t>методы и инструменты разработки АБИС с интуитивно понятным интерфейсом и широкими функциональными возможностями.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4474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ТРЕБОВАНИЯ К РАЗРАБАТЫВАЕМОЙ СИСТЕМЕ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782646" y="6302067"/>
            <a:ext cx="2737842" cy="332414"/>
          </a:xfrm>
          <a:prstGeom prst="rect">
            <a:avLst/>
          </a:prstGeom>
        </p:spPr>
        <p:txBody>
          <a:bodyPr/>
          <a:lstStyle/>
          <a:p>
            <a:fld id="{674C6043-E933-254F-AF58-BD9BDD4CBC0E}" type="slidenum">
              <a:rPr lang="ru-RU" smtClean="0"/>
              <a:pPr/>
              <a:t>3</a:t>
            </a:fld>
            <a:endParaRPr lang="ru-RU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2948B132-D55B-40D5-825B-A54AD5EBC41F}"/>
              </a:ext>
            </a:extLst>
          </p:cNvPr>
          <p:cNvGrpSpPr/>
          <p:nvPr/>
        </p:nvGrpSpPr>
        <p:grpSpPr>
          <a:xfrm>
            <a:off x="864619" y="1544682"/>
            <a:ext cx="10438951" cy="3751174"/>
            <a:chOff x="570547" y="1189329"/>
            <a:chExt cx="10438951" cy="375117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EE140D99-0742-44A2-863B-7B88971721CD}"/>
                </a:ext>
              </a:extLst>
            </p:cNvPr>
            <p:cNvGrpSpPr/>
            <p:nvPr/>
          </p:nvGrpSpPr>
          <p:grpSpPr>
            <a:xfrm>
              <a:off x="570547" y="1189329"/>
              <a:ext cx="4824000" cy="3751174"/>
              <a:chOff x="570547" y="1186586"/>
              <a:chExt cx="4824000" cy="3751174"/>
            </a:xfrm>
          </p:grpSpPr>
          <p:sp>
            <p:nvSpPr>
              <p:cNvPr id="56" name="Прямоугольник 55"/>
              <p:cNvSpPr/>
              <p:nvPr/>
            </p:nvSpPr>
            <p:spPr>
              <a:xfrm>
                <a:off x="570547" y="1186586"/>
                <a:ext cx="4824000" cy="434251"/>
              </a:xfrm>
              <a:prstGeom prst="rect">
                <a:avLst/>
              </a:prstGeom>
              <a:noFill/>
              <a:ln w="19050">
                <a:solidFill>
                  <a:srgbClr val="9460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Прямоугольник 76"/>
              <p:cNvSpPr/>
              <p:nvPr/>
            </p:nvSpPr>
            <p:spPr>
              <a:xfrm>
                <a:off x="778870" y="1248427"/>
                <a:ext cx="240482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1600" dirty="0">
                    <a:latin typeface="Fedra Sans Pro Bold" panose="020B0804040000020004" pitchFamily="34" charset="0"/>
                  </a:rPr>
                  <a:t>ФУНКЦИОНАЛЬНЫЕ</a:t>
                </a:r>
              </a:p>
            </p:txBody>
          </p:sp>
          <p:sp>
            <p:nvSpPr>
              <p:cNvPr id="54" name="Прямоугольник 53"/>
              <p:cNvSpPr/>
              <p:nvPr/>
            </p:nvSpPr>
            <p:spPr>
              <a:xfrm>
                <a:off x="570547" y="1620838"/>
                <a:ext cx="4824000" cy="3316922"/>
              </a:xfrm>
              <a:prstGeom prst="rect">
                <a:avLst/>
              </a:prstGeom>
              <a:noFill/>
              <a:ln w="19050">
                <a:solidFill>
                  <a:srgbClr val="9460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993366"/>
                  </a:solidFill>
                </a:endParaRPr>
              </a:p>
            </p:txBody>
          </p:sp>
          <p:sp>
            <p:nvSpPr>
              <p:cNvPr id="26" name="Прямоугольник 25">
                <a:extLst>
                  <a:ext uri="{FF2B5EF4-FFF2-40B4-BE49-F238E27FC236}">
                    <a16:creationId xmlns:a16="http://schemas.microsoft.com/office/drawing/2014/main" id="{1BE0C429-6A28-4802-8334-7A77A1BA7A6F}"/>
                  </a:ext>
                </a:extLst>
              </p:cNvPr>
              <p:cNvSpPr/>
              <p:nvPr/>
            </p:nvSpPr>
            <p:spPr>
              <a:xfrm>
                <a:off x="778870" y="1900053"/>
                <a:ext cx="4405496" cy="228489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08000" tIns="108000" rIns="108000" bIns="108000">
                <a:spAutoFit/>
              </a:bodyPr>
              <a:lstStyle/>
              <a:p>
                <a:pPr lvl="0" indent="-342900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/>
                  <a:t>управление пользователями и ролями;</a:t>
                </a:r>
              </a:p>
              <a:p>
                <a:pPr lvl="0" indent="-342900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/>
                  <a:t>управление книгами, авторами и жанрами;</a:t>
                </a:r>
              </a:p>
              <a:p>
                <a:pPr lvl="0" indent="-342900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/>
                  <a:t>поиск по различным критериям (автор, название, жанр, </a:t>
                </a:r>
                <a:r>
                  <a:rPr lang="en-US" sz="1300" dirty="0"/>
                  <a:t>ISBN</a:t>
                </a:r>
                <a:r>
                  <a:rPr lang="ru-RU" sz="1300" dirty="0"/>
                  <a:t>);</a:t>
                </a:r>
              </a:p>
              <a:p>
                <a:pPr lvl="0" indent="-342900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/>
                  <a:t>возможность учета выдачи и возврата книг, </a:t>
                </a:r>
              </a:p>
              <a:p>
                <a:pPr lvl="0" indent="-342900">
                  <a:lnSpc>
                    <a:spcPct val="150000"/>
                  </a:lnSpc>
                  <a:spcAft>
                    <a:spcPts val="800"/>
                  </a:spcAft>
                  <a:buFont typeface="Symbol" panose="05050102010706020507" pitchFamily="18" charset="2"/>
                  <a:buChar char=""/>
                </a:pPr>
                <a:r>
                  <a:rPr lang="ru-RU" sz="1300" dirty="0"/>
                  <a:t>возможность читателям заранее забронировать необходимую книгу.</a:t>
                </a:r>
              </a:p>
            </p:txBody>
          </p:sp>
        </p:grpSp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1A43CF86-86E5-46A3-8CFA-09D11346EFEB}"/>
                </a:ext>
              </a:extLst>
            </p:cNvPr>
            <p:cNvGrpSpPr/>
            <p:nvPr/>
          </p:nvGrpSpPr>
          <p:grpSpPr>
            <a:xfrm>
              <a:off x="6185498" y="1189329"/>
              <a:ext cx="4824000" cy="3751174"/>
              <a:chOff x="6696487" y="1192072"/>
              <a:chExt cx="4824000" cy="3751174"/>
            </a:xfrm>
          </p:grpSpPr>
          <p:sp>
            <p:nvSpPr>
              <p:cNvPr id="74" name="Прямоугольник 73">
                <a:extLst>
                  <a:ext uri="{FF2B5EF4-FFF2-40B4-BE49-F238E27FC236}">
                    <a16:creationId xmlns:a16="http://schemas.microsoft.com/office/drawing/2014/main" id="{72416B63-5A95-4AC6-879D-8B3A36D1B846}"/>
                  </a:ext>
                </a:extLst>
              </p:cNvPr>
              <p:cNvSpPr/>
              <p:nvPr/>
            </p:nvSpPr>
            <p:spPr>
              <a:xfrm>
                <a:off x="6910082" y="1248427"/>
                <a:ext cx="417452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600" dirty="0">
                    <a:latin typeface="Fedra Sans Pro Bold" panose="020B0804040000020004" pitchFamily="34" charset="0"/>
                  </a:rPr>
                  <a:t>НЕФУНКЦИОНАЛЬНЫЕ</a:t>
                </a:r>
              </a:p>
            </p:txBody>
          </p:sp>
          <p:sp>
            <p:nvSpPr>
              <p:cNvPr id="40" name="Прямоугольник 39"/>
              <p:cNvSpPr/>
              <p:nvPr/>
            </p:nvSpPr>
            <p:spPr>
              <a:xfrm>
                <a:off x="6696487" y="1192072"/>
                <a:ext cx="4824000" cy="434251"/>
              </a:xfrm>
              <a:prstGeom prst="rect">
                <a:avLst/>
              </a:prstGeom>
              <a:noFill/>
              <a:ln w="19050">
                <a:solidFill>
                  <a:srgbClr val="9460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Прямоугольник 40"/>
              <p:cNvSpPr/>
              <p:nvPr/>
            </p:nvSpPr>
            <p:spPr>
              <a:xfrm>
                <a:off x="6696487" y="1626324"/>
                <a:ext cx="4824000" cy="3316922"/>
              </a:xfrm>
              <a:prstGeom prst="rect">
                <a:avLst/>
              </a:prstGeom>
              <a:noFill/>
              <a:ln w="19050">
                <a:solidFill>
                  <a:srgbClr val="9460A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>
                  <a:solidFill>
                    <a:srgbClr val="993366"/>
                  </a:solidFill>
                </a:endParaRPr>
              </a:p>
            </p:txBody>
          </p:sp>
          <p:sp>
            <p:nvSpPr>
              <p:cNvPr id="28" name="Прямоугольник 27">
                <a:extLst>
                  <a:ext uri="{FF2B5EF4-FFF2-40B4-BE49-F238E27FC236}">
                    <a16:creationId xmlns:a16="http://schemas.microsoft.com/office/drawing/2014/main" id="{5467D1E6-D24D-47F1-B2C6-F397EF0B3E6F}"/>
                  </a:ext>
                </a:extLst>
              </p:cNvPr>
              <p:cNvSpPr/>
              <p:nvPr/>
            </p:nvSpPr>
            <p:spPr>
              <a:xfrm>
                <a:off x="6905739" y="1900053"/>
                <a:ext cx="4405496" cy="1384647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 wrap="square" lIns="108000" tIns="108000" rIns="108000" bIns="108000">
                <a:spAutoFit/>
              </a:bodyPr>
              <a:lstStyle/>
              <a:p>
                <a:pPr lvl="0" indent="-342900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/>
                  <a:t>простота и интуитивность интерфейса,</a:t>
                </a:r>
              </a:p>
              <a:p>
                <a:pPr lvl="0" indent="-342900">
                  <a:lnSpc>
                    <a:spcPct val="150000"/>
                  </a:lnSpc>
                  <a:buFont typeface="Symbol" panose="05050102010706020507" pitchFamily="18" charset="2"/>
                  <a:buChar char=""/>
                </a:pPr>
                <a:r>
                  <a:rPr lang="ru-RU" sz="1300" dirty="0"/>
                  <a:t>масштабируемость и поддержка большого объема данных,</a:t>
                </a:r>
              </a:p>
              <a:p>
                <a:pPr lvl="0" indent="-342900">
                  <a:lnSpc>
                    <a:spcPct val="150000"/>
                  </a:lnSpc>
                  <a:spcAft>
                    <a:spcPts val="800"/>
                  </a:spcAft>
                  <a:buFont typeface="Symbol" panose="05050102010706020507" pitchFamily="18" charset="2"/>
                  <a:buChar char=""/>
                </a:pPr>
                <a:r>
                  <a:rPr lang="ru-RU" sz="1300" dirty="0"/>
                  <a:t>защита данных (авторизация).</a:t>
                </a:r>
              </a:p>
            </p:txBody>
          </p:sp>
        </p:grpSp>
      </p:grpSp>
      <p:sp>
        <p:nvSpPr>
          <p:cNvPr id="31" name="Нижний колонтитул 2">
            <a:extLst>
              <a:ext uri="{FF2B5EF4-FFF2-40B4-BE49-F238E27FC236}">
                <a16:creationId xmlns:a16="http://schemas.microsoft.com/office/drawing/2014/main" id="{6C152D81-DD55-43F9-B7E6-F8C4E08D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</p:spTree>
    <p:extLst>
      <p:ext uri="{BB962C8B-B14F-4D97-AF65-F5344CB8AC3E}">
        <p14:creationId xmlns:p14="http://schemas.microsoft.com/office/powerpoint/2010/main" val="24369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ДИАГРАММА ВАРИАНТОВ ИСПОЛЬЗОВАНИЯ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2D42E2-F151-4C10-8BB5-A4E622CE8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207" y="1376681"/>
            <a:ext cx="8867775" cy="408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690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ВЫБОР ТЕХНОЛОГИЙ И ИНСТРУМЕНТОВ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5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42719847-E6C2-4CAA-AB7E-1C682150AA78}"/>
              </a:ext>
            </a:extLst>
          </p:cNvPr>
          <p:cNvGrpSpPr/>
          <p:nvPr/>
        </p:nvGrpSpPr>
        <p:grpSpPr>
          <a:xfrm>
            <a:off x="1210365" y="1602213"/>
            <a:ext cx="9116848" cy="2458959"/>
            <a:chOff x="1166648" y="1986714"/>
            <a:chExt cx="9116848" cy="245895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57226FF-83CB-4D7F-98E4-88D040775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6648" y="2190789"/>
              <a:ext cx="3281293" cy="2050808"/>
            </a:xfrm>
            <a:prstGeom prst="rect">
              <a:avLst/>
            </a:prstGeom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72A4E10-F3E8-42E9-92C7-8E423879C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1637" y="1986714"/>
              <a:ext cx="2458959" cy="2458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4EBAD6A-B1EA-4CFC-BAC8-C44ED5EC2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0828" y="2304859"/>
              <a:ext cx="1822668" cy="1822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7806718E-9D54-430A-91D1-46B0E39EC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22" y="4420167"/>
            <a:ext cx="3744343" cy="104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170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МОДЕЛЬ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A72676B7-8643-4ED2-B91B-E6EA2F1EEB77}"/>
              </a:ext>
            </a:extLst>
          </p:cNvPr>
          <p:cNvGrpSpPr/>
          <p:nvPr/>
        </p:nvGrpSpPr>
        <p:grpSpPr>
          <a:xfrm>
            <a:off x="673102" y="1662952"/>
            <a:ext cx="10821984" cy="3514634"/>
            <a:chOff x="793613" y="1767772"/>
            <a:chExt cx="10821984" cy="35146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152D18-589A-4E14-8718-7CF9436F397E}"/>
                </a:ext>
              </a:extLst>
            </p:cNvPr>
            <p:cNvSpPr txBox="1"/>
            <p:nvPr/>
          </p:nvSpPr>
          <p:spPr>
            <a:xfrm>
              <a:off x="793613" y="2022434"/>
              <a:ext cx="4951997" cy="3005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lvl="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Автор (</a:t>
              </a:r>
              <a:r>
                <a:rPr lang="ru-RU" sz="1600" b="1" dirty="0" err="1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Author</a:t>
              </a: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),</a:t>
              </a:r>
            </a:p>
            <a:p>
              <a:pPr marL="342900" lvl="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Книга (</a:t>
              </a:r>
              <a:r>
                <a:rPr lang="ru-RU" sz="1600" b="1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Book</a:t>
              </a: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),</a:t>
              </a:r>
            </a:p>
            <a:p>
              <a:pPr marL="342900" lvl="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Пользователь (</a:t>
              </a:r>
              <a:r>
                <a:rPr lang="ru-RU" sz="1600" b="1" dirty="0" err="1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ApplicationUser</a:t>
              </a: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),</a:t>
              </a:r>
            </a:p>
            <a:p>
              <a:pPr marL="342900" lvl="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Выдача/возврат (</a:t>
              </a:r>
              <a:r>
                <a:rPr lang="ru-RU" sz="1600" b="1" dirty="0" err="1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BookLoan</a:t>
              </a: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),</a:t>
              </a:r>
            </a:p>
            <a:p>
              <a:pPr marL="342900" lvl="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Резервирование (</a:t>
              </a:r>
              <a:r>
                <a:rPr lang="ru-RU" sz="1600" b="1" dirty="0" err="1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BookReservation</a:t>
              </a: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),</a:t>
              </a:r>
            </a:p>
            <a:p>
              <a:pPr marL="342900" lvl="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Жанр (</a:t>
              </a:r>
              <a:r>
                <a:rPr lang="ru-RU" sz="1600" b="1" dirty="0" err="1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Genre</a:t>
              </a: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),</a:t>
              </a:r>
            </a:p>
            <a:p>
              <a:pPr marL="342900" lvl="0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Ассоциация Автор – Книга (</a:t>
              </a:r>
              <a:r>
                <a:rPr lang="ru-RU" sz="1600" b="1" dirty="0" err="1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BookAuthor</a:t>
              </a: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),</a:t>
              </a:r>
            </a:p>
            <a:p>
              <a:pPr marL="342900" lvl="0" indent="-342900" algn="just">
                <a:lnSpc>
                  <a:spcPct val="150000"/>
                </a:lnSpc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Ассоциация Книга – Жанр (</a:t>
              </a:r>
              <a:r>
                <a:rPr lang="ru-RU" sz="1600" b="1" dirty="0" err="1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BookGenre</a:t>
              </a:r>
              <a:r>
                <a:rPr lang="ru-RU" sz="1600" dirty="0">
                  <a:effectLst/>
                  <a:ea typeface="Calibri" panose="020F0502020204030204" pitchFamily="34" charset="0"/>
                  <a:cs typeface="Symbol" panose="05050102010706020507" pitchFamily="18" charset="2"/>
                </a:rPr>
                <a:t>).</a:t>
              </a:r>
            </a:p>
          </p:txBody>
        </p:sp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1521C75B-4815-4CB5-88F3-78C88430F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2580" y="1767772"/>
              <a:ext cx="5193017" cy="3514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60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БАЗА ДАННЫХ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1DBDBF-7A5C-4269-8820-6F8C5BFAF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857" y="1413352"/>
            <a:ext cx="9134475" cy="401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887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СЕРВИСЫ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EDA56FE0-3D21-4244-803E-A2E2DC292363}"/>
              </a:ext>
            </a:extLst>
          </p:cNvPr>
          <p:cNvGrpSpPr/>
          <p:nvPr/>
        </p:nvGrpSpPr>
        <p:grpSpPr>
          <a:xfrm>
            <a:off x="899622" y="1367632"/>
            <a:ext cx="10368945" cy="4105275"/>
            <a:chOff x="496094" y="1225391"/>
            <a:chExt cx="10368945" cy="41052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07DC4F-E8E9-49E7-B478-3888C3E6133E}"/>
                </a:ext>
              </a:extLst>
            </p:cNvPr>
            <p:cNvSpPr txBox="1"/>
            <p:nvPr/>
          </p:nvSpPr>
          <p:spPr>
            <a:xfrm>
              <a:off x="496094" y="1775373"/>
              <a:ext cx="5302857" cy="3005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b="1" dirty="0" err="1">
                  <a:ea typeface="Calibri" panose="020F0502020204030204" pitchFamily="34" charset="0"/>
                </a:rPr>
                <a:t>UserService</a:t>
              </a:r>
              <a:r>
                <a:rPr lang="ru-RU" sz="1600" dirty="0">
                  <a:ea typeface="Calibri" panose="020F0502020204030204" pitchFamily="34" charset="0"/>
                </a:rPr>
                <a:t> – управление пользователями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b="1" dirty="0" err="1">
                  <a:ea typeface="Calibri" panose="020F0502020204030204" pitchFamily="34" charset="0"/>
                </a:rPr>
                <a:t>BookService</a:t>
              </a:r>
              <a:r>
                <a:rPr lang="ru-RU" sz="1600" dirty="0">
                  <a:ea typeface="Calibri" panose="020F0502020204030204" pitchFamily="34" charset="0"/>
                </a:rPr>
                <a:t> – управление книгами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b="1" dirty="0" err="1">
                  <a:ea typeface="Calibri" panose="020F0502020204030204" pitchFamily="34" charset="0"/>
                </a:rPr>
                <a:t>AuthorService</a:t>
              </a:r>
              <a:r>
                <a:rPr lang="ru-RU" sz="1600" dirty="0">
                  <a:ea typeface="Calibri" panose="020F0502020204030204" pitchFamily="34" charset="0"/>
                </a:rPr>
                <a:t> – управление авторами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b="1" dirty="0" err="1">
                  <a:ea typeface="Calibri" panose="020F0502020204030204" pitchFamily="34" charset="0"/>
                </a:rPr>
                <a:t>GenreService</a:t>
              </a:r>
              <a:r>
                <a:rPr lang="ru-RU" sz="1600" dirty="0">
                  <a:ea typeface="Calibri" panose="020F0502020204030204" pitchFamily="34" charset="0"/>
                </a:rPr>
                <a:t> – управление жанрами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b="1" dirty="0" err="1">
                  <a:ea typeface="Calibri" panose="020F0502020204030204" pitchFamily="34" charset="0"/>
                </a:rPr>
                <a:t>BookLoanService</a:t>
              </a:r>
              <a:r>
                <a:rPr lang="ru-RU" sz="1600" dirty="0">
                  <a:ea typeface="Calibri" panose="020F0502020204030204" pitchFamily="34" charset="0"/>
                </a:rPr>
                <a:t> – управление выдачей/возвратом книг</a:t>
              </a: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ru-RU" sz="1600" b="1" dirty="0" err="1">
                  <a:ea typeface="Calibri" panose="020F0502020204030204" pitchFamily="34" charset="0"/>
                </a:rPr>
                <a:t>BookReservationService</a:t>
              </a:r>
              <a:r>
                <a:rPr lang="ru-RU" sz="1600" dirty="0">
                  <a:ea typeface="Calibri" panose="020F0502020204030204" pitchFamily="34" charset="0"/>
                </a:rPr>
                <a:t> – управление бронированием книг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5E8A1C33-FE47-43A3-A70B-F560C32B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9239" y="1225391"/>
              <a:ext cx="4495800" cy="4105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83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11CF6-C1A5-41F0-A232-6E63713AC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ИНТЕРФЕЙС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5196FBC-FDA9-4FF2-92D2-6D35ACEA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C6043-E933-254F-AF58-BD9BDD4CBC0E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6" name="Нижний колонтитул 2">
            <a:extLst>
              <a:ext uri="{FF2B5EF4-FFF2-40B4-BE49-F238E27FC236}">
                <a16:creationId xmlns:a16="http://schemas.microsoft.com/office/drawing/2014/main" id="{5ED7B2BD-AD3B-4132-8C15-378B26A64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6264" y="6283906"/>
            <a:ext cx="5404624" cy="36419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/ </a:t>
            </a:r>
            <a:r>
              <a:rPr lang="ru-RU" dirty="0"/>
              <a:t>Разработка автоматизированной информационной системы «Электронная библиотека»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6BF2C0-E21B-4814-86D0-929AEC65D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34" y="726599"/>
            <a:ext cx="5151120" cy="538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244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ИУ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74489"/>
      </a:accent1>
      <a:accent2>
        <a:srgbClr val="007EB2"/>
      </a:accent2>
      <a:accent3>
        <a:srgbClr val="4F5356"/>
      </a:accent3>
      <a:accent4>
        <a:srgbClr val="119BAF"/>
      </a:accent4>
      <a:accent5>
        <a:srgbClr val="68243A"/>
      </a:accent5>
      <a:accent6>
        <a:srgbClr val="42BC98"/>
      </a:accent6>
      <a:hlink>
        <a:srgbClr val="CBCFCE"/>
      </a:hlink>
      <a:folHlink>
        <a:srgbClr val="954F72"/>
      </a:folHlink>
    </a:clrScheme>
    <a:fontScheme name="Другая 1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9050">
          <a:solidFill>
            <a:srgbClr val="9460A4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<a:prstTxWarp prst="textNoShape">
          <a:avLst/>
        </a:prstTxWarp>
        <a:noAutofit/>
      </a:bodyPr>
      <a:lstStyle>
        <a:defPPr algn="ctr">
          <a:defRPr sz="1400" dirty="0" smtClean="0">
            <a:latin typeface="Montserrat" panose="00000500000000000000" pitchFamily="2" charset="-52"/>
            <a:ea typeface="Fedra Sans Alt Pro Light" charset="0"/>
            <a:cs typeface="Fedra Sans Alt Pro Light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6831</TotalTime>
  <Words>461</Words>
  <Application>Microsoft Office PowerPoint</Application>
  <PresentationFormat>Произвольный</PresentationFormat>
  <Paragraphs>86</Paragraphs>
  <Slides>14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3" baseType="lpstr">
      <vt:lpstr>Arial</vt:lpstr>
      <vt:lpstr>Calibri</vt:lpstr>
      <vt:lpstr>Fedra Sans Alt Pro</vt:lpstr>
      <vt:lpstr>Fedra Sans Alt Pro Light</vt:lpstr>
      <vt:lpstr>Fedra Sans Pro Bold</vt:lpstr>
      <vt:lpstr>Fedra Sans Pro Light</vt:lpstr>
      <vt:lpstr>Montserrat</vt:lpstr>
      <vt:lpstr>Symbol</vt:lpstr>
      <vt:lpstr>Тема Office</vt:lpstr>
      <vt:lpstr>ТЕМА: «РАЗРАБОТКА АВТОМАТИЗИРОВАННОЙ ИНФОРМАЦИОННОЙ СИСТЕМЫ “ЭЛЕКТРОННАЯ БИБЛИОТЕКА”»</vt:lpstr>
      <vt:lpstr>Презентация PowerPoint</vt:lpstr>
      <vt:lpstr>ТРЕБОВАНИЯ К РАЗРАБАТЫВАЕМОЙ СИСТЕМЕ</vt:lpstr>
      <vt:lpstr>ДИАГРАММА ВАРИАНТОВ ИСПОЛЬЗОВАНИЯ</vt:lpstr>
      <vt:lpstr>ВЫБОР ТЕХНОЛОГИЙ И ИНСТРУМЕНТОВ</vt:lpstr>
      <vt:lpstr>МОДЕЛЬ ДАННЫХ</vt:lpstr>
      <vt:lpstr>БАЗА ДАННЫХ</vt:lpstr>
      <vt:lpstr>СЕРВИСЫ</vt:lpstr>
      <vt:lpstr>ИНТЕРФЕЙС</vt:lpstr>
      <vt:lpstr>АБИС ДЛЯ АДМИНИСТРАТОРА</vt:lpstr>
      <vt:lpstr>АБИС ДЛЯ ЧИТАТЕЛЯ</vt:lpstr>
      <vt:lpstr>АБИС ДЛЯ БИБЛИОТЕКАРЯ</vt:lpstr>
      <vt:lpstr>РЕЗУЛЬТАТЫ</vt:lpstr>
      <vt:lpstr>GIT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Дарья Менщикова</cp:lastModifiedBy>
  <cp:revision>201</cp:revision>
  <cp:lastPrinted>2021-05-14T10:36:39Z</cp:lastPrinted>
  <dcterms:created xsi:type="dcterms:W3CDTF">2021-05-14T09:45:42Z</dcterms:created>
  <dcterms:modified xsi:type="dcterms:W3CDTF">2025-04-23T02:32:25Z</dcterms:modified>
</cp:coreProperties>
</file>